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2"/>
  </p:notesMasterIdLst>
  <p:sldIdLst>
    <p:sldId id="256" r:id="rId5"/>
    <p:sldId id="2146847054" r:id="rId6"/>
    <p:sldId id="262" r:id="rId7"/>
    <p:sldId id="263" r:id="rId8"/>
    <p:sldId id="2146847062" r:id="rId9"/>
    <p:sldId id="265" r:id="rId10"/>
    <p:sldId id="266" r:id="rId11"/>
    <p:sldId id="2146847063" r:id="rId12"/>
    <p:sldId id="2146847064" r:id="rId13"/>
    <p:sldId id="267" r:id="rId14"/>
    <p:sldId id="2146847065" r:id="rId15"/>
    <p:sldId id="2146847066" r:id="rId16"/>
    <p:sldId id="2146847067" r:id="rId17"/>
    <p:sldId id="2146847068" r:id="rId18"/>
    <p:sldId id="2146847069" r:id="rId19"/>
    <p:sldId id="2146847070" r:id="rId20"/>
    <p:sldId id="2146847071" r:id="rId21"/>
    <p:sldId id="268" r:id="rId22"/>
    <p:sldId id="2146847055" r:id="rId23"/>
    <p:sldId id="2146847072" r:id="rId24"/>
    <p:sldId id="2146847074" r:id="rId25"/>
    <p:sldId id="269" r:id="rId26"/>
    <p:sldId id="2146847059" r:id="rId27"/>
    <p:sldId id="2146847060" r:id="rId28"/>
    <p:sldId id="2146847061" r:id="rId29"/>
    <p:sldId id="2146847073"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B98E8-7AC3-75BD-DBFE-38A4BBF4F439}" v="10" dt="2024-01-05T12:23:35.348"/>
    <p1510:client id="{12466EFC-1F62-CA2C-07B1-96111B302B1B}" v="154" dt="2023-11-22T13:37:01.483"/>
    <p1510:client id="{47C7BCB7-7546-3717-E035-B2126C89CD1A}" v="2" dt="2023-11-22T12:55:27.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26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8/2/2025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8/2/2025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8/2/2025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developer.nutritionix.com/" TargetMode="External"/><Relationship Id="rId3" Type="http://schemas.openxmlformats.org/officeDocument/2006/relationships/hyperlink" Target="https://www.ibm.com/docs/en/watsonx" TargetMode="External"/><Relationship Id="rId7" Type="http://schemas.openxmlformats.org/officeDocument/2006/relationships/hyperlink" Target="https://www.ibm.com/cloud/speech-to-text" TargetMode="External"/><Relationship Id="rId2" Type="http://schemas.openxmlformats.org/officeDocument/2006/relationships/hyperlink" Target="https://cloud.ibm.com/" TargetMode="External"/><Relationship Id="rId1" Type="http://schemas.openxmlformats.org/officeDocument/2006/relationships/slideLayout" Target="../slideLayouts/slideLayout2.xml"/><Relationship Id="rId6" Type="http://schemas.openxmlformats.org/officeDocument/2006/relationships/hyperlink" Target="https://www.ibm.com/cloud/cloudant" TargetMode="External"/><Relationship Id="rId11" Type="http://schemas.openxmlformats.org/officeDocument/2006/relationships/hyperlink" Target="https://scholar.google.com/" TargetMode="External"/><Relationship Id="rId5" Type="http://schemas.openxmlformats.org/officeDocument/2006/relationships/hyperlink" Target="https://www.ibm.com/cloud/object-storage" TargetMode="External"/><Relationship Id="rId10" Type="http://schemas.openxmlformats.org/officeDocument/2006/relationships/hyperlink" Target="https://www.who.int/health-topics/nutrition" TargetMode="External"/><Relationship Id="rId4" Type="http://schemas.openxmlformats.org/officeDocument/2006/relationships/hyperlink" Target="https://www.ibm.com/products/granite" TargetMode="External"/><Relationship Id="rId9" Type="http://schemas.openxmlformats.org/officeDocument/2006/relationships/hyperlink" Target="https://fdc.nal.usda.gov/"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Prasann2003/nutrition-assistan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PROJECT TITLE</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073987" y="4140050"/>
            <a:ext cx="7980183" cy="1323439"/>
          </a:xfrm>
          <a:prstGeom prst="rect">
            <a:avLst/>
          </a:prstGeom>
          <a:noFill/>
        </p:spPr>
        <p:txBody>
          <a:bodyPr wrap="square" lIns="91440" tIns="45720" rIns="91440" bIns="45720" rtlCol="0" anchor="t">
            <a:spAutoFit/>
          </a:bodyPr>
          <a:lstStyle/>
          <a:p>
            <a:r>
              <a:rPr lang="en-US" sz="2000" b="1" dirty="0">
                <a:solidFill>
                  <a:schemeClr val="tx2">
                    <a:lumMod val="20000"/>
                    <a:lumOff val="80000"/>
                  </a:schemeClr>
                </a:solidFill>
                <a:latin typeface="Arial" pitchFamily="34" charset="0"/>
                <a:cs typeface="Arial" pitchFamily="34" charset="0"/>
              </a:rPr>
              <a:t>Presented By:</a:t>
            </a:r>
          </a:p>
          <a:p>
            <a:pPr marL="457200" indent="-457200">
              <a:buAutoNum type="arabicPeriod"/>
            </a:pPr>
            <a:r>
              <a:rPr lang="en-US" sz="2000" b="1" dirty="0">
                <a:solidFill>
                  <a:schemeClr val="tx2">
                    <a:lumMod val="20000"/>
                    <a:lumOff val="80000"/>
                  </a:schemeClr>
                </a:solidFill>
                <a:latin typeface="Arial"/>
                <a:cs typeface="Arial"/>
              </a:rPr>
              <a:t>Student Name-Prasann Kumar</a:t>
            </a:r>
          </a:p>
          <a:p>
            <a:pPr marL="457200" indent="-457200">
              <a:buAutoNum type="arabicPeriod"/>
            </a:pPr>
            <a:r>
              <a:rPr lang="en-US" sz="2000" b="1" dirty="0">
                <a:solidFill>
                  <a:schemeClr val="tx2">
                    <a:lumMod val="20000"/>
                    <a:lumOff val="80000"/>
                  </a:schemeClr>
                </a:solidFill>
                <a:latin typeface="Arial"/>
                <a:cs typeface="Arial"/>
              </a:rPr>
              <a:t>College Name-Guru Nanak Dev </a:t>
            </a:r>
            <a:r>
              <a:rPr lang="en-US" sz="2000" b="1" dirty="0" err="1">
                <a:solidFill>
                  <a:schemeClr val="tx2">
                    <a:lumMod val="20000"/>
                    <a:lumOff val="80000"/>
                  </a:schemeClr>
                </a:solidFill>
                <a:latin typeface="Arial"/>
                <a:cs typeface="Arial"/>
              </a:rPr>
              <a:t>Engg</a:t>
            </a:r>
            <a:r>
              <a:rPr lang="en-US" sz="2000" b="1" dirty="0">
                <a:solidFill>
                  <a:schemeClr val="tx2">
                    <a:lumMod val="20000"/>
                    <a:lumOff val="80000"/>
                  </a:schemeClr>
                </a:solidFill>
                <a:latin typeface="Arial"/>
                <a:cs typeface="Arial"/>
              </a:rPr>
              <a:t>. College</a:t>
            </a:r>
          </a:p>
          <a:p>
            <a:pPr marL="457200" indent="-457200">
              <a:buAutoNum type="arabicPeriod"/>
            </a:pPr>
            <a:r>
              <a:rPr lang="en-US" sz="2000" b="1" dirty="0">
                <a:solidFill>
                  <a:schemeClr val="tx2">
                    <a:lumMod val="20000"/>
                    <a:lumOff val="80000"/>
                  </a:schemeClr>
                </a:solidFill>
                <a:latin typeface="Arial"/>
                <a:cs typeface="Arial"/>
              </a:rPr>
              <a:t>Department-Computer Science and </a:t>
            </a:r>
            <a:r>
              <a:rPr lang="en-US" sz="2000" b="1" dirty="0" err="1">
                <a:solidFill>
                  <a:schemeClr val="tx2">
                    <a:lumMod val="20000"/>
                    <a:lumOff val="80000"/>
                  </a:schemeClr>
                </a:solidFill>
                <a:latin typeface="Arial"/>
                <a:cs typeface="Arial"/>
              </a:rPr>
              <a:t>Engg</a:t>
            </a:r>
            <a:r>
              <a:rPr lang="en-US" sz="2000" b="1" dirty="0">
                <a:solidFill>
                  <a:schemeClr val="tx2">
                    <a:lumMod val="20000"/>
                    <a:lumOff val="80000"/>
                  </a:schemeClr>
                </a:solidFill>
                <a:latin typeface="Arial"/>
                <a:cs typeface="Arial"/>
              </a:rPr>
              <a:t>.</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pic>
        <p:nvPicPr>
          <p:cNvPr id="7" name="Picture 6">
            <a:extLst>
              <a:ext uri="{FF2B5EF4-FFF2-40B4-BE49-F238E27FC236}">
                <a16:creationId xmlns:a16="http://schemas.microsoft.com/office/drawing/2014/main" id="{4FE40908-3517-3897-495F-45FF60AD423C}"/>
              </a:ext>
            </a:extLst>
          </p:cNvPr>
          <p:cNvPicPr>
            <a:picLocks noChangeAspect="1"/>
          </p:cNvPicPr>
          <p:nvPr/>
        </p:nvPicPr>
        <p:blipFill>
          <a:blip r:embed="rId2"/>
          <a:stretch>
            <a:fillRect/>
          </a:stretch>
        </p:blipFill>
        <p:spPr>
          <a:xfrm>
            <a:off x="892629" y="2047905"/>
            <a:ext cx="8371113" cy="4706842"/>
          </a:xfrm>
          <a:prstGeom prst="rect">
            <a:avLst/>
          </a:prstGeom>
        </p:spPr>
      </p:pic>
      <p:sp>
        <p:nvSpPr>
          <p:cNvPr id="8" name="TextBox 7">
            <a:extLst>
              <a:ext uri="{FF2B5EF4-FFF2-40B4-BE49-F238E27FC236}">
                <a16:creationId xmlns:a16="http://schemas.microsoft.com/office/drawing/2014/main" id="{DD532BC2-B9A9-EE9B-22F9-1CA0C055C51E}"/>
              </a:ext>
            </a:extLst>
          </p:cNvPr>
          <p:cNvSpPr txBox="1"/>
          <p:nvPr/>
        </p:nvSpPr>
        <p:spPr>
          <a:xfrm>
            <a:off x="772886" y="1579819"/>
            <a:ext cx="2784608" cy="369332"/>
          </a:xfrm>
          <a:prstGeom prst="rect">
            <a:avLst/>
          </a:prstGeom>
          <a:noFill/>
        </p:spPr>
        <p:txBody>
          <a:bodyPr wrap="none" rtlCol="0">
            <a:spAutoFit/>
          </a:bodyPr>
          <a:lstStyle/>
          <a:p>
            <a:r>
              <a:rPr lang="en-IN" b="1" u="sng" dirty="0">
                <a:solidFill>
                  <a:schemeClr val="tx1">
                    <a:lumMod val="75000"/>
                    <a:lumOff val="25000"/>
                  </a:schemeClr>
                </a:solidFill>
              </a:rPr>
              <a:t>1.PROMPT LAB INTERFACE</a:t>
            </a:r>
          </a:p>
        </p:txBody>
      </p:sp>
    </p:spTree>
    <p:extLst>
      <p:ext uri="{BB962C8B-B14F-4D97-AF65-F5344CB8AC3E}">
        <p14:creationId xmlns:p14="http://schemas.microsoft.com/office/powerpoint/2010/main" val="148329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1BEF0A-0A3C-F98E-2AD8-AED284D1E97B}"/>
              </a:ext>
            </a:extLst>
          </p:cNvPr>
          <p:cNvPicPr>
            <a:picLocks noChangeAspect="1"/>
          </p:cNvPicPr>
          <p:nvPr/>
        </p:nvPicPr>
        <p:blipFill>
          <a:blip r:embed="rId2"/>
          <a:stretch>
            <a:fillRect/>
          </a:stretch>
        </p:blipFill>
        <p:spPr>
          <a:xfrm>
            <a:off x="402772" y="1201847"/>
            <a:ext cx="9797142" cy="5467817"/>
          </a:xfrm>
          <a:prstGeom prst="rect">
            <a:avLst/>
          </a:prstGeom>
        </p:spPr>
      </p:pic>
      <p:sp>
        <p:nvSpPr>
          <p:cNvPr id="12" name="TextBox 11">
            <a:extLst>
              <a:ext uri="{FF2B5EF4-FFF2-40B4-BE49-F238E27FC236}">
                <a16:creationId xmlns:a16="http://schemas.microsoft.com/office/drawing/2014/main" id="{769E8870-1556-8B2E-5546-F83B89C455A0}"/>
              </a:ext>
            </a:extLst>
          </p:cNvPr>
          <p:cNvSpPr txBox="1"/>
          <p:nvPr/>
        </p:nvSpPr>
        <p:spPr>
          <a:xfrm>
            <a:off x="402772" y="696686"/>
            <a:ext cx="2810385" cy="369332"/>
          </a:xfrm>
          <a:prstGeom prst="rect">
            <a:avLst/>
          </a:prstGeom>
          <a:noFill/>
        </p:spPr>
        <p:txBody>
          <a:bodyPr wrap="none" rtlCol="0">
            <a:spAutoFit/>
          </a:bodyPr>
          <a:lstStyle/>
          <a:p>
            <a:r>
              <a:rPr lang="en-IN" b="1" u="sng" dirty="0">
                <a:solidFill>
                  <a:schemeClr val="tx1">
                    <a:lumMod val="75000"/>
                    <a:lumOff val="25000"/>
                  </a:schemeClr>
                </a:solidFill>
              </a:rPr>
              <a:t>2.IMAGE INPUT TO OUTPUT</a:t>
            </a:r>
          </a:p>
        </p:txBody>
      </p:sp>
    </p:spTree>
    <p:extLst>
      <p:ext uri="{BB962C8B-B14F-4D97-AF65-F5344CB8AC3E}">
        <p14:creationId xmlns:p14="http://schemas.microsoft.com/office/powerpoint/2010/main" val="595330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5F01C7-C23D-4E20-4D49-8559B7CDBCBF}"/>
              </a:ext>
            </a:extLst>
          </p:cNvPr>
          <p:cNvPicPr>
            <a:picLocks noChangeAspect="1"/>
          </p:cNvPicPr>
          <p:nvPr/>
        </p:nvPicPr>
        <p:blipFill>
          <a:blip r:embed="rId2"/>
          <a:stretch>
            <a:fillRect/>
          </a:stretch>
        </p:blipFill>
        <p:spPr>
          <a:xfrm>
            <a:off x="468085" y="751149"/>
            <a:ext cx="9978842" cy="5595223"/>
          </a:xfrm>
          <a:prstGeom prst="rect">
            <a:avLst/>
          </a:prstGeom>
        </p:spPr>
      </p:pic>
    </p:spTree>
    <p:extLst>
      <p:ext uri="{BB962C8B-B14F-4D97-AF65-F5344CB8AC3E}">
        <p14:creationId xmlns:p14="http://schemas.microsoft.com/office/powerpoint/2010/main" val="192557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760E1A-8C56-40D1-80E2-37683406365A}"/>
              </a:ext>
            </a:extLst>
          </p:cNvPr>
          <p:cNvPicPr>
            <a:picLocks noChangeAspect="1"/>
          </p:cNvPicPr>
          <p:nvPr/>
        </p:nvPicPr>
        <p:blipFill>
          <a:blip r:embed="rId2"/>
          <a:stretch>
            <a:fillRect/>
          </a:stretch>
        </p:blipFill>
        <p:spPr>
          <a:xfrm>
            <a:off x="478971" y="669525"/>
            <a:ext cx="10395663" cy="5763932"/>
          </a:xfrm>
          <a:prstGeom prst="rect">
            <a:avLst/>
          </a:prstGeom>
        </p:spPr>
      </p:pic>
    </p:spTree>
    <p:extLst>
      <p:ext uri="{BB962C8B-B14F-4D97-AF65-F5344CB8AC3E}">
        <p14:creationId xmlns:p14="http://schemas.microsoft.com/office/powerpoint/2010/main" val="3590076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0CEBE3-5331-35BE-4CAD-41E50ACBFC2D}"/>
              </a:ext>
            </a:extLst>
          </p:cNvPr>
          <p:cNvPicPr>
            <a:picLocks noChangeAspect="1"/>
          </p:cNvPicPr>
          <p:nvPr/>
        </p:nvPicPr>
        <p:blipFill>
          <a:blip r:embed="rId2"/>
          <a:stretch>
            <a:fillRect/>
          </a:stretch>
        </p:blipFill>
        <p:spPr>
          <a:xfrm>
            <a:off x="468086" y="1131121"/>
            <a:ext cx="9916885" cy="5539813"/>
          </a:xfrm>
          <a:prstGeom prst="rect">
            <a:avLst/>
          </a:prstGeom>
        </p:spPr>
      </p:pic>
      <p:sp>
        <p:nvSpPr>
          <p:cNvPr id="7" name="TextBox 6">
            <a:extLst>
              <a:ext uri="{FF2B5EF4-FFF2-40B4-BE49-F238E27FC236}">
                <a16:creationId xmlns:a16="http://schemas.microsoft.com/office/drawing/2014/main" id="{834F5358-2CCC-5D0F-F528-DD6E356D13DE}"/>
              </a:ext>
            </a:extLst>
          </p:cNvPr>
          <p:cNvSpPr txBox="1"/>
          <p:nvPr/>
        </p:nvSpPr>
        <p:spPr>
          <a:xfrm>
            <a:off x="359228" y="631763"/>
            <a:ext cx="6096000" cy="369332"/>
          </a:xfrm>
          <a:prstGeom prst="rect">
            <a:avLst/>
          </a:prstGeom>
          <a:noFill/>
        </p:spPr>
        <p:txBody>
          <a:bodyPr wrap="square">
            <a:spAutoFit/>
          </a:bodyPr>
          <a:lstStyle/>
          <a:p>
            <a:r>
              <a:rPr lang="en-IN" b="1" u="sng" dirty="0">
                <a:solidFill>
                  <a:schemeClr val="tx1">
                    <a:lumMod val="75000"/>
                    <a:lumOff val="25000"/>
                  </a:schemeClr>
                </a:solidFill>
              </a:rPr>
              <a:t>3.TEXT INPUT TO OUTPUT</a:t>
            </a:r>
          </a:p>
        </p:txBody>
      </p:sp>
    </p:spTree>
    <p:extLst>
      <p:ext uri="{BB962C8B-B14F-4D97-AF65-F5344CB8AC3E}">
        <p14:creationId xmlns:p14="http://schemas.microsoft.com/office/powerpoint/2010/main" val="1474352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A40653-AE48-3375-DA0F-9FE3A0501B1E}"/>
              </a:ext>
            </a:extLst>
          </p:cNvPr>
          <p:cNvPicPr>
            <a:picLocks noChangeAspect="1"/>
          </p:cNvPicPr>
          <p:nvPr/>
        </p:nvPicPr>
        <p:blipFill>
          <a:blip r:embed="rId2"/>
          <a:stretch>
            <a:fillRect/>
          </a:stretch>
        </p:blipFill>
        <p:spPr>
          <a:xfrm>
            <a:off x="435429" y="694424"/>
            <a:ext cx="10206865" cy="5739034"/>
          </a:xfrm>
          <a:prstGeom prst="rect">
            <a:avLst/>
          </a:prstGeom>
        </p:spPr>
      </p:pic>
    </p:spTree>
    <p:extLst>
      <p:ext uri="{BB962C8B-B14F-4D97-AF65-F5344CB8AC3E}">
        <p14:creationId xmlns:p14="http://schemas.microsoft.com/office/powerpoint/2010/main" val="3359999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F10B5-9B22-98D0-2A5D-9EA463307613}"/>
              </a:ext>
            </a:extLst>
          </p:cNvPr>
          <p:cNvPicPr>
            <a:picLocks noChangeAspect="1"/>
          </p:cNvPicPr>
          <p:nvPr/>
        </p:nvPicPr>
        <p:blipFill>
          <a:blip r:embed="rId2"/>
          <a:stretch>
            <a:fillRect/>
          </a:stretch>
        </p:blipFill>
        <p:spPr>
          <a:xfrm>
            <a:off x="457200" y="676062"/>
            <a:ext cx="10232571" cy="5753488"/>
          </a:xfrm>
          <a:prstGeom prst="rect">
            <a:avLst/>
          </a:prstGeom>
        </p:spPr>
      </p:pic>
    </p:spTree>
    <p:extLst>
      <p:ext uri="{BB962C8B-B14F-4D97-AF65-F5344CB8AC3E}">
        <p14:creationId xmlns:p14="http://schemas.microsoft.com/office/powerpoint/2010/main" val="181576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0BD4E0-9AD8-056F-F461-E74892A73B40}"/>
              </a:ext>
            </a:extLst>
          </p:cNvPr>
          <p:cNvPicPr>
            <a:picLocks noChangeAspect="1"/>
          </p:cNvPicPr>
          <p:nvPr/>
        </p:nvPicPr>
        <p:blipFill>
          <a:blip r:embed="rId2"/>
          <a:stretch>
            <a:fillRect/>
          </a:stretch>
        </p:blipFill>
        <p:spPr>
          <a:xfrm>
            <a:off x="500742" y="1035532"/>
            <a:ext cx="9813164" cy="5517667"/>
          </a:xfrm>
          <a:prstGeom prst="rect">
            <a:avLst/>
          </a:prstGeom>
        </p:spPr>
      </p:pic>
      <p:sp>
        <p:nvSpPr>
          <p:cNvPr id="7" name="TextBox 6">
            <a:extLst>
              <a:ext uri="{FF2B5EF4-FFF2-40B4-BE49-F238E27FC236}">
                <a16:creationId xmlns:a16="http://schemas.microsoft.com/office/drawing/2014/main" id="{F0E49ED1-C5CC-B5FE-625B-7DD634CEDF68}"/>
              </a:ext>
            </a:extLst>
          </p:cNvPr>
          <p:cNvSpPr txBox="1"/>
          <p:nvPr/>
        </p:nvSpPr>
        <p:spPr>
          <a:xfrm>
            <a:off x="391886" y="555563"/>
            <a:ext cx="6096000" cy="369332"/>
          </a:xfrm>
          <a:prstGeom prst="rect">
            <a:avLst/>
          </a:prstGeom>
          <a:noFill/>
        </p:spPr>
        <p:txBody>
          <a:bodyPr wrap="square">
            <a:spAutoFit/>
          </a:bodyPr>
          <a:lstStyle/>
          <a:p>
            <a:r>
              <a:rPr lang="en-IN" b="1" u="sng" dirty="0">
                <a:solidFill>
                  <a:schemeClr val="tx1">
                    <a:lumMod val="75000"/>
                    <a:lumOff val="25000"/>
                  </a:schemeClr>
                </a:solidFill>
              </a:rPr>
              <a:t>4.SAVED PROMPT</a:t>
            </a:r>
          </a:p>
        </p:txBody>
      </p:sp>
    </p:spTree>
    <p:extLst>
      <p:ext uri="{BB962C8B-B14F-4D97-AF65-F5344CB8AC3E}">
        <p14:creationId xmlns:p14="http://schemas.microsoft.com/office/powerpoint/2010/main" val="419695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3" name="TextBox 2">
            <a:extLst>
              <a:ext uri="{FF2B5EF4-FFF2-40B4-BE49-F238E27FC236}">
                <a16:creationId xmlns:a16="http://schemas.microsoft.com/office/drawing/2014/main" id="{014970A5-6569-616C-BB8A-7586C84850CD}"/>
              </a:ext>
            </a:extLst>
          </p:cNvPr>
          <p:cNvSpPr txBox="1"/>
          <p:nvPr/>
        </p:nvSpPr>
        <p:spPr>
          <a:xfrm>
            <a:off x="581192" y="1491343"/>
            <a:ext cx="9455437" cy="4247317"/>
          </a:xfrm>
          <a:prstGeom prst="rect">
            <a:avLst/>
          </a:prstGeom>
          <a:noFill/>
        </p:spPr>
        <p:txBody>
          <a:bodyPr wrap="square" rtlCol="0">
            <a:spAutoFit/>
          </a:bodyPr>
          <a:lstStyle/>
          <a:p>
            <a:r>
              <a:rPr lang="en-US" dirty="0">
                <a:solidFill>
                  <a:schemeClr val="tx1">
                    <a:lumMod val="75000"/>
                    <a:lumOff val="25000"/>
                  </a:schemeClr>
                </a:solidFill>
              </a:rPr>
              <a:t>The AI-powered Nutrition Assistant, developed using IBM Cloud Lite services and Watsonx.ai, successfully demonstrates how cutting-edge generative AI can revolutionize personalized healthcare. By integrating multimodal inputs (text, voice, image), leveraging Granite LLMs for contextual understanding, and dynamically generating meal plans tailored to individual goals, the solution bridges the critical gap between generic diet apps and real-time human nutrition counseling.</a:t>
            </a:r>
          </a:p>
          <a:p>
            <a:endParaRPr lang="en-US" dirty="0">
              <a:solidFill>
                <a:schemeClr val="tx1">
                  <a:lumMod val="75000"/>
                  <a:lumOff val="25000"/>
                </a:schemeClr>
              </a:solidFill>
            </a:endParaRPr>
          </a:p>
          <a:p>
            <a:r>
              <a:rPr lang="en-US" dirty="0">
                <a:solidFill>
                  <a:schemeClr val="tx1">
                    <a:lumMod val="75000"/>
                    <a:lumOff val="25000"/>
                  </a:schemeClr>
                </a:solidFill>
              </a:rPr>
              <a:t>The assistant not only delivers customized and explainable nutrition plans, but also learns continuously from user feedback—making it adaptive, intelligent, and truly user-centric. This project highlights the vast potential of AI in making wellness more accessible, scalable, and interactive, setting a strong foundation for future advancements in digital health and virtual care solutions.</a:t>
            </a:r>
          </a:p>
          <a:p>
            <a:endParaRPr lang="en-US" dirty="0">
              <a:solidFill>
                <a:schemeClr val="tx1">
                  <a:lumMod val="75000"/>
                  <a:lumOff val="25000"/>
                </a:schemeClr>
              </a:solidFill>
            </a:endParaRPr>
          </a:p>
          <a:p>
            <a:r>
              <a:rPr lang="en-US" dirty="0">
                <a:solidFill>
                  <a:schemeClr val="tx1">
                    <a:lumMod val="75000"/>
                    <a:lumOff val="25000"/>
                  </a:schemeClr>
                </a:solidFill>
              </a:rPr>
              <a:t>In essence, this Smart Nutrition Assistant is more than a chatbot—it's a step toward building an AI that thinks, learns, and cares like a real nutrition expert.</a:t>
            </a:r>
            <a:endParaRPr lang="en-IN" dirty="0">
              <a:solidFill>
                <a:schemeClr val="tx1">
                  <a:lumMod val="75000"/>
                  <a:lumOff val="25000"/>
                </a:schemeClr>
              </a:solidFill>
            </a:endParaRPr>
          </a:p>
        </p:txBody>
      </p:sp>
    </p:spTree>
    <p:extLst>
      <p:ext uri="{BB962C8B-B14F-4D97-AF65-F5344CB8AC3E}">
        <p14:creationId xmlns:p14="http://schemas.microsoft.com/office/powerpoint/2010/main" val="3183315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
        <p:nvSpPr>
          <p:cNvPr id="4" name="Rectangle 1">
            <a:extLst>
              <a:ext uri="{FF2B5EF4-FFF2-40B4-BE49-F238E27FC236}">
                <a16:creationId xmlns:a16="http://schemas.microsoft.com/office/drawing/2014/main" id="{973F96AF-7896-FE1B-71B2-AD03498D81EC}"/>
              </a:ext>
            </a:extLst>
          </p:cNvPr>
          <p:cNvSpPr>
            <a:spLocks noChangeArrowheads="1"/>
          </p:cNvSpPr>
          <p:nvPr/>
        </p:nvSpPr>
        <p:spPr bwMode="auto">
          <a:xfrm>
            <a:off x="535670" y="1374955"/>
            <a:ext cx="1053440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1.Integration with Wearables and Health Apps</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Sync with fitness trackers (like Fitbit, Apple Health, Google Fit) to get real-time health data (steps, heart rate, calories burned) and offer more accurate meal planning.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2.Multilingual and Regional Support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Enable support for multiple Indian and global languages and local cuisines to make the assistant more inclusive and culturally relevant.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3.Advanced Visual Recognition</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Upgrade image analysis to not just detect food but also estimate portion size and calorie count directly from a food photo.</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4.Medical Record Integration</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Connect with user health records (with consent) to auto-consider chronic conditions like diabetes, PCOD, or cholesterol issues during meal planning.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5AI-Powered Grocery Planner</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Recommend grocery lists based on weekly meal plans and suggest healthy alternatives while shopping via camera input (scan and compare).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Tree>
    <p:extLst>
      <p:ext uri="{BB962C8B-B14F-4D97-AF65-F5344CB8AC3E}">
        <p14:creationId xmlns:p14="http://schemas.microsoft.com/office/powerpoint/2010/main" val="614882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9"/>
            <a:ext cx="10515600" cy="825832"/>
          </a:xfrm>
        </p:spPr>
        <p:txBody>
          <a:bodyPr/>
          <a:lstStyle/>
          <a:p>
            <a:r>
              <a:rPr lang="en-US" b="1" dirty="0">
                <a:solidFill>
                  <a:schemeClr val="accent1"/>
                </a:solidFill>
                <a:latin typeface="Arial" panose="020B0604020202020204" pitchFamily="34" charset="0"/>
                <a:cs typeface="Arial" panose="020B0604020202020204" pitchFamily="34" charset="0"/>
              </a:rPr>
              <a:t>outline</a:t>
            </a:r>
            <a:endParaRPr lang="en-US"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219200"/>
            <a:ext cx="11019020" cy="5080331"/>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endParaRPr lang="en-US" dirty="0">
              <a:latin typeface="Arial"/>
              <a:cs typeface="Arial"/>
            </a:endParaRPr>
          </a:p>
          <a:p>
            <a:pPr marL="305435" indent="-305435"/>
            <a:r>
              <a:rPr lang="en-US" sz="2000" b="1" dirty="0">
                <a:latin typeface="Arial"/>
                <a:ea typeface="+mn-lt"/>
                <a:cs typeface="Arial"/>
              </a:rPr>
              <a:t>Proposed 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Approach </a:t>
            </a:r>
            <a:endParaRPr lang="en-US" dirty="0">
              <a:latin typeface="Arial"/>
              <a:ea typeface="+mn-lt"/>
              <a:cs typeface="+mn-lt"/>
            </a:endParaRPr>
          </a:p>
          <a:p>
            <a:pPr marL="305435" indent="-305435"/>
            <a:r>
              <a:rPr lang="en-US" sz="2000" b="1" dirty="0">
                <a:latin typeface="Arial"/>
                <a:ea typeface="+mn-lt"/>
                <a:cs typeface="+mn-lt"/>
              </a:rPr>
              <a:t>Algorithm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Wow Factor</a:t>
            </a:r>
          </a:p>
          <a:p>
            <a:pPr marL="305435" indent="-305435"/>
            <a:r>
              <a:rPr lang="en-US" sz="2000" b="1" dirty="0">
                <a:latin typeface="Arial"/>
                <a:ea typeface="+mn-lt"/>
                <a:cs typeface="Arial"/>
              </a:rPr>
              <a:t>References</a:t>
            </a:r>
          </a:p>
          <a:p>
            <a:pPr marL="305435" indent="-305435"/>
            <a:r>
              <a:rPr lang="en-US" sz="2000" b="1" dirty="0">
                <a:latin typeface="Arial"/>
                <a:ea typeface="+mn-lt"/>
                <a:cs typeface="Arial"/>
              </a:rPr>
              <a:t>IBM Certifications</a:t>
            </a:r>
          </a:p>
          <a:p>
            <a:pPr marL="305435" indent="-305435"/>
            <a:r>
              <a:rPr lang="en-US" sz="2000" b="1" dirty="0" err="1">
                <a:latin typeface="Arial"/>
                <a:ea typeface="+mn-lt"/>
                <a:cs typeface="Arial"/>
              </a:rPr>
              <a:t>Github</a:t>
            </a:r>
            <a:r>
              <a:rPr lang="en-US" sz="2000" b="1" dirty="0">
                <a:latin typeface="Arial"/>
                <a:ea typeface="+mn-lt"/>
                <a:cs typeface="Arial"/>
              </a:rPr>
              <a:t> Link</a:t>
            </a:r>
          </a:p>
          <a:p>
            <a:pPr marL="305435" indent="-305435"/>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8D5C386-BB0A-93AE-9FBC-BC587A7893BE}"/>
              </a:ext>
            </a:extLst>
          </p:cNvPr>
          <p:cNvSpPr>
            <a:spLocks noChangeArrowheads="1"/>
          </p:cNvSpPr>
          <p:nvPr/>
        </p:nvSpPr>
        <p:spPr bwMode="auto">
          <a:xfrm>
            <a:off x="292100" y="843677"/>
            <a:ext cx="10795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6.Voice Assistant Deployment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Deploy the assistant on smart devices like Alexa, Google Assistant, or WhatsApp chatbot for real-time voice interaction and daily nutrition check-ins.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7.Gamification and Progress Tracking</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Add goal tracking, reward systems, and progress charts to motivate users and make healthy eating engaging and fun.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8.Data-Driven Personalization with Feedback Loops</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Use long-term user data to continuously optimize meal plans using reinforcement learning or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AutoAI</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Tree>
    <p:extLst>
      <p:ext uri="{BB962C8B-B14F-4D97-AF65-F5344CB8AC3E}">
        <p14:creationId xmlns:p14="http://schemas.microsoft.com/office/powerpoint/2010/main" val="259216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D57E-1BCA-6B11-2BD2-A1BFFC07ACEC}"/>
              </a:ext>
            </a:extLst>
          </p:cNvPr>
          <p:cNvSpPr>
            <a:spLocks noGrp="1"/>
          </p:cNvSpPr>
          <p:nvPr>
            <p:ph type="title"/>
          </p:nvPr>
        </p:nvSpPr>
        <p:spPr/>
        <p:txBody>
          <a:bodyPr/>
          <a:lstStyle/>
          <a:p>
            <a:r>
              <a:rPr lang="en-IN" dirty="0">
                <a:solidFill>
                  <a:schemeClr val="accent1"/>
                </a:solidFill>
              </a:rPr>
              <a:t>WOW FACTOR</a:t>
            </a:r>
            <a:endParaRPr lang="en-IN" dirty="0"/>
          </a:p>
        </p:txBody>
      </p:sp>
      <p:sp>
        <p:nvSpPr>
          <p:cNvPr id="6" name="Rectangle 2">
            <a:extLst>
              <a:ext uri="{FF2B5EF4-FFF2-40B4-BE49-F238E27FC236}">
                <a16:creationId xmlns:a16="http://schemas.microsoft.com/office/drawing/2014/main" id="{D9CAFF9D-3BE9-D0C8-459E-ACEDEC0C983A}"/>
              </a:ext>
            </a:extLst>
          </p:cNvPr>
          <p:cNvSpPr>
            <a:spLocks noChangeArrowheads="1"/>
          </p:cNvSpPr>
          <p:nvPr/>
        </p:nvSpPr>
        <p:spPr bwMode="auto">
          <a:xfrm>
            <a:off x="581192" y="1702872"/>
            <a:ext cx="10307622" cy="419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Multimodal Input</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Supports text, voice &amp; image for all user types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IBM Granite LLMs</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Delivers smart, human-like nutrition advice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Personalized Meal Plans</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Based on health, culture, and preferences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Food Reasoning</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Explains </a:t>
            </a:r>
            <a:r>
              <a:rPr kumimoji="0" lang="en-US" altLang="en-US" sz="1800" b="0" i="1" u="none" strike="noStrike" cap="none" normalizeH="0" baseline="0" dirty="0">
                <a:ln>
                  <a:noFill/>
                </a:ln>
                <a:solidFill>
                  <a:schemeClr val="tx1">
                    <a:lumMod val="75000"/>
                    <a:lumOff val="25000"/>
                  </a:schemeClr>
                </a:solidFill>
                <a:effectLst/>
                <a:latin typeface="Arial" panose="020B0604020202020204" pitchFamily="34" charset="0"/>
              </a:rPr>
              <a:t>why</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each item is recommended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Adaptive Learning</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Adjusts plans from user feedback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Food Image Detection</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Understands meals from photos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Fully IBM Cloud-Based</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Watsonx</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Cloudant</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Object Storage, etc.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Scalable &amp; Affordable</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Runs 24×7 without human cost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Deployment-Ready</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Easily extendable to apps &amp; chatbots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t>
            </a: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Secure &amp; Private</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 Stores data safely using IBM Cloud</a:t>
            </a:r>
          </a:p>
        </p:txBody>
      </p:sp>
    </p:spTree>
    <p:extLst>
      <p:ext uri="{BB962C8B-B14F-4D97-AF65-F5344CB8AC3E}">
        <p14:creationId xmlns:p14="http://schemas.microsoft.com/office/powerpoint/2010/main" val="4267467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4" name="Rectangle 1">
            <a:extLst>
              <a:ext uri="{FF2B5EF4-FFF2-40B4-BE49-F238E27FC236}">
                <a16:creationId xmlns:a16="http://schemas.microsoft.com/office/drawing/2014/main" id="{EE291EB4-73E0-82C6-1C48-031E63D98ECB}"/>
              </a:ext>
            </a:extLst>
          </p:cNvPr>
          <p:cNvSpPr>
            <a:spLocks noChangeArrowheads="1"/>
          </p:cNvSpPr>
          <p:nvPr/>
        </p:nvSpPr>
        <p:spPr bwMode="auto">
          <a:xfrm>
            <a:off x="581192" y="1232452"/>
            <a:ext cx="929940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Cloud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https://cloud.ibm.com</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Watsonx.ai Documentation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https://www.ibm.com/docs/en/watsonx</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Granite LLM Models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https://www.ibm.com/products/granite</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Cloud Object Storage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https://www.ibm.com/cloud/object-storage</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Cloudant</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Database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https://www.ibm.com/cloud/cloudant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IBM Speech to Text Service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7">
                  <a:extLst>
                    <a:ext uri="{A12FA001-AC4F-418D-AE19-62706E023703}">
                      <ahyp:hlinkClr xmlns:ahyp="http://schemas.microsoft.com/office/drawing/2018/hyperlinkcolor" val="tx"/>
                    </a:ext>
                  </a:extLst>
                </a:hlinkClick>
              </a:rPr>
              <a:t>https://www.ibm.com/cloud/speech-to-text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NutritionIX</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API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https://developer.nutritionix.com</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USDA </a:t>
            </a:r>
            <a:r>
              <a:rPr kumimoji="0" lang="en-US" altLang="en-US" sz="1800" b="0" i="0" u="none" strike="noStrike" cap="none" normalizeH="0" baseline="0" dirty="0" err="1">
                <a:ln>
                  <a:noFill/>
                </a:ln>
                <a:solidFill>
                  <a:schemeClr val="tx1">
                    <a:lumMod val="75000"/>
                    <a:lumOff val="25000"/>
                  </a:schemeClr>
                </a:solidFill>
                <a:effectLst/>
                <a:latin typeface="Arial" panose="020B0604020202020204" pitchFamily="34" charset="0"/>
              </a:rPr>
              <a:t>FoodData</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Central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9">
                  <a:extLst>
                    <a:ext uri="{A12FA001-AC4F-418D-AE19-62706E023703}">
                      <ahyp:hlinkClr xmlns:ahyp="http://schemas.microsoft.com/office/drawing/2018/hyperlinkcolor" val="tx"/>
                    </a:ext>
                  </a:extLst>
                </a:hlinkClick>
              </a:rPr>
              <a:t>https://fdc.nal.usda.gov</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WHO Nutrition Guidelines –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10">
                  <a:extLst>
                    <a:ext uri="{A12FA001-AC4F-418D-AE19-62706E023703}">
                      <ahyp:hlinkClr xmlns:ahyp="http://schemas.microsoft.com/office/drawing/2018/hyperlinkcolor" val="tx"/>
                    </a:ext>
                  </a:extLst>
                </a:hlinkClick>
              </a:rPr>
              <a:t>https://www.who.int/health-topics/nutrition</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Research Articles on AI in Nutrition – Google Scholar- </a:t>
            </a: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hlinkClick r:id="rId11">
                  <a:extLst>
                    <a:ext uri="{A12FA001-AC4F-418D-AE19-62706E023703}">
                      <ahyp:hlinkClr xmlns:ahyp="http://schemas.microsoft.com/office/drawing/2018/hyperlinkcolor" val="tx"/>
                    </a:ext>
                  </a:extLst>
                </a:hlinkClick>
              </a:rPr>
              <a:t>https://scholar.google.com</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Tree>
    <p:extLst>
      <p:ext uri="{BB962C8B-B14F-4D97-AF65-F5344CB8AC3E}">
        <p14:creationId xmlns:p14="http://schemas.microsoft.com/office/powerpoint/2010/main" val="728950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a:xfrm>
            <a:off x="581192" y="1302026"/>
            <a:ext cx="11029615" cy="628374"/>
          </a:xfrm>
        </p:spPr>
        <p:txBody>
          <a:bodyPr/>
          <a:lstStyle/>
          <a:p>
            <a:r>
              <a:rPr lang="en-IN" dirty="0"/>
              <a:t>Screenshot/ </a:t>
            </a:r>
            <a:r>
              <a:rPr lang="en-IN" dirty="0" err="1"/>
              <a:t>credly</a:t>
            </a:r>
            <a:r>
              <a:rPr lang="en-IN" dirty="0"/>
              <a:t> certificate( getting started with AI)</a:t>
            </a:r>
          </a:p>
        </p:txBody>
      </p:sp>
      <p:pic>
        <p:nvPicPr>
          <p:cNvPr id="5" name="Picture 4">
            <a:extLst>
              <a:ext uri="{FF2B5EF4-FFF2-40B4-BE49-F238E27FC236}">
                <a16:creationId xmlns:a16="http://schemas.microsoft.com/office/drawing/2014/main" id="{0D8648BF-E305-573A-C007-774F6ABF5DEC}"/>
              </a:ext>
            </a:extLst>
          </p:cNvPr>
          <p:cNvPicPr>
            <a:picLocks noChangeAspect="1"/>
          </p:cNvPicPr>
          <p:nvPr/>
        </p:nvPicPr>
        <p:blipFill>
          <a:blip r:embed="rId2"/>
          <a:stretch>
            <a:fillRect/>
          </a:stretch>
        </p:blipFill>
        <p:spPr>
          <a:xfrm>
            <a:off x="727453" y="1740464"/>
            <a:ext cx="7159247" cy="5117536"/>
          </a:xfrm>
          <a:prstGeom prst="rect">
            <a:avLst/>
          </a:prstGeom>
        </p:spPr>
      </p:pic>
    </p:spTree>
    <p:extLst>
      <p:ext uri="{BB962C8B-B14F-4D97-AF65-F5344CB8AC3E}">
        <p14:creationId xmlns:p14="http://schemas.microsoft.com/office/powerpoint/2010/main" val="38473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a:xfrm>
            <a:off x="581192" y="1302026"/>
            <a:ext cx="11029615" cy="530296"/>
          </a:xfrm>
        </p:spPr>
        <p:txBody>
          <a:bodyPr/>
          <a:lstStyle/>
          <a:p>
            <a:r>
              <a:rPr lang="en-IN" dirty="0"/>
              <a:t>Screenshot/ </a:t>
            </a:r>
            <a:r>
              <a:rPr lang="en-IN" dirty="0" err="1"/>
              <a:t>credly</a:t>
            </a:r>
            <a:r>
              <a:rPr lang="en-IN" dirty="0"/>
              <a:t> certificate( Journey to Cloud)</a:t>
            </a:r>
          </a:p>
        </p:txBody>
      </p:sp>
      <p:pic>
        <p:nvPicPr>
          <p:cNvPr id="5" name="Picture 4">
            <a:extLst>
              <a:ext uri="{FF2B5EF4-FFF2-40B4-BE49-F238E27FC236}">
                <a16:creationId xmlns:a16="http://schemas.microsoft.com/office/drawing/2014/main" id="{08F780CC-BC08-FD5D-8A0D-068C607731C4}"/>
              </a:ext>
            </a:extLst>
          </p:cNvPr>
          <p:cNvPicPr>
            <a:picLocks noChangeAspect="1"/>
          </p:cNvPicPr>
          <p:nvPr/>
        </p:nvPicPr>
        <p:blipFill>
          <a:blip r:embed="rId2"/>
          <a:stretch>
            <a:fillRect/>
          </a:stretch>
        </p:blipFill>
        <p:spPr>
          <a:xfrm>
            <a:off x="954639" y="1832322"/>
            <a:ext cx="6360561" cy="4937307"/>
          </a:xfrm>
          <a:prstGeom prst="rect">
            <a:avLst/>
          </a:prstGeom>
        </p:spPr>
      </p:pic>
    </p:spTree>
    <p:extLst>
      <p:ext uri="{BB962C8B-B14F-4D97-AF65-F5344CB8AC3E}">
        <p14:creationId xmlns:p14="http://schemas.microsoft.com/office/powerpoint/2010/main" val="4128710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a:xfrm>
            <a:off x="581192" y="1302026"/>
            <a:ext cx="11029615" cy="530296"/>
          </a:xfrm>
        </p:spPr>
        <p:txBody>
          <a:bodyPr/>
          <a:lstStyle/>
          <a:p>
            <a:r>
              <a:rPr lang="en-IN" dirty="0"/>
              <a:t>Screenshot/ </a:t>
            </a:r>
            <a:r>
              <a:rPr lang="en-IN" dirty="0" err="1"/>
              <a:t>credly</a:t>
            </a:r>
            <a:r>
              <a:rPr lang="en-IN" dirty="0"/>
              <a:t> certificate( RAG Lab)</a:t>
            </a:r>
          </a:p>
        </p:txBody>
      </p:sp>
      <p:pic>
        <p:nvPicPr>
          <p:cNvPr id="5" name="Picture 4">
            <a:extLst>
              <a:ext uri="{FF2B5EF4-FFF2-40B4-BE49-F238E27FC236}">
                <a16:creationId xmlns:a16="http://schemas.microsoft.com/office/drawing/2014/main" id="{D1F37A45-12D6-284C-D6E2-AD42676DF3CE}"/>
              </a:ext>
            </a:extLst>
          </p:cNvPr>
          <p:cNvPicPr>
            <a:picLocks noChangeAspect="1"/>
          </p:cNvPicPr>
          <p:nvPr/>
        </p:nvPicPr>
        <p:blipFill>
          <a:blip r:embed="rId2"/>
          <a:srcRect b="50000"/>
          <a:stretch>
            <a:fillRect/>
          </a:stretch>
        </p:blipFill>
        <p:spPr>
          <a:xfrm>
            <a:off x="800445" y="2057400"/>
            <a:ext cx="7258575" cy="4622800"/>
          </a:xfrm>
          <a:prstGeom prst="rect">
            <a:avLst/>
          </a:prstGeom>
        </p:spPr>
      </p:pic>
    </p:spTree>
    <p:extLst>
      <p:ext uri="{BB962C8B-B14F-4D97-AF65-F5344CB8AC3E}">
        <p14:creationId xmlns:p14="http://schemas.microsoft.com/office/powerpoint/2010/main" val="2171852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9D591-B19E-9B3D-2568-14BF6C14B34F}"/>
              </a:ext>
            </a:extLst>
          </p:cNvPr>
          <p:cNvSpPr>
            <a:spLocks noGrp="1"/>
          </p:cNvSpPr>
          <p:nvPr>
            <p:ph idx="1"/>
          </p:nvPr>
        </p:nvSpPr>
        <p:spPr/>
        <p:txBody>
          <a:bodyPr>
            <a:normAutofit/>
          </a:bodyPr>
          <a:lstStyle/>
          <a:p>
            <a:r>
              <a:rPr lang="en-IN" sz="1800" dirty="0"/>
              <a:t>GITHUB - </a:t>
            </a:r>
            <a:r>
              <a:rPr lang="en-IN" sz="1800" dirty="0">
                <a:hlinkClick r:id="rId2">
                  <a:extLst>
                    <a:ext uri="{A12FA001-AC4F-418D-AE19-62706E023703}">
                      <ahyp:hlinkClr xmlns:ahyp="http://schemas.microsoft.com/office/drawing/2018/hyperlinkcolor" val="tx"/>
                    </a:ext>
                  </a:extLst>
                </a:hlinkClick>
              </a:rPr>
              <a:t>https://github.com/Prasann2003/nutrition-assistant</a:t>
            </a:r>
            <a:endParaRPr lang="en-IN" sz="1800" dirty="0"/>
          </a:p>
        </p:txBody>
      </p:sp>
      <p:sp>
        <p:nvSpPr>
          <p:cNvPr id="5" name="Title 4">
            <a:extLst>
              <a:ext uri="{FF2B5EF4-FFF2-40B4-BE49-F238E27FC236}">
                <a16:creationId xmlns:a16="http://schemas.microsoft.com/office/drawing/2014/main" id="{F1BB6915-C184-7AFF-7B0B-2394BEBF78EB}"/>
              </a:ext>
            </a:extLst>
          </p:cNvPr>
          <p:cNvSpPr>
            <a:spLocks noGrp="1"/>
          </p:cNvSpPr>
          <p:nvPr>
            <p:ph type="title"/>
          </p:nvPr>
        </p:nvSpPr>
        <p:spPr/>
        <p:txBody>
          <a:bodyPr/>
          <a:lstStyle/>
          <a:p>
            <a:r>
              <a:rPr lang="en-IN" dirty="0">
                <a:solidFill>
                  <a:schemeClr val="accent1"/>
                </a:solidFill>
              </a:rPr>
              <a:t>GITHUB </a:t>
            </a:r>
            <a:r>
              <a:rPr lang="en-IN" dirty="0" err="1">
                <a:solidFill>
                  <a:schemeClr val="accent1"/>
                </a:solidFill>
              </a:rPr>
              <a:t>lINK</a:t>
            </a:r>
            <a:endParaRPr lang="en-IN" dirty="0"/>
          </a:p>
        </p:txBody>
      </p:sp>
    </p:spTree>
    <p:extLst>
      <p:ext uri="{BB962C8B-B14F-4D97-AF65-F5344CB8AC3E}">
        <p14:creationId xmlns:p14="http://schemas.microsoft.com/office/powerpoint/2010/main" val="364260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fontScale="77500" lnSpcReduction="20000"/>
          </a:bodyPr>
          <a:lstStyle/>
          <a:p>
            <a:pPr marL="0" indent="0">
              <a:buNone/>
            </a:pPr>
            <a:r>
              <a:rPr lang="en-US" sz="3200" dirty="0"/>
              <a:t>Nutrition Agent The Challenge - In an era where health awareness is growing, individuals increasingly seek personalized nutrition guidance. However, most existing tools provide generic diet plans, lack real-time adaptability, and fail to consider a person's holistic lifestyle, cultural preferences, allergies, and evolving health conditions. Furthermore, dieticians and nutritionists face limitations in scaling personalized consultations due to time and resource constraints. Generative AI presents a groundbreaking opportunity to revolutionize this space by enabling an intelligent, interactive, and adaptive virtual nutrition assistant. By leveraging natural language processing (NLP), multimodal understanding, and large-scale dietary databases, an AI-powered assistant can generate dynamic meal plans, recommend smart food swaps, and explain nutritional choices—all tailored to the individual. </a:t>
            </a:r>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3" name="TextBox 12">
            <a:extLst>
              <a:ext uri="{FF2B5EF4-FFF2-40B4-BE49-F238E27FC236}">
                <a16:creationId xmlns:a16="http://schemas.microsoft.com/office/drawing/2014/main" id="{4EA8762B-D80E-1544-46AD-741A7B55666A}"/>
              </a:ext>
            </a:extLst>
          </p:cNvPr>
          <p:cNvSpPr txBox="1"/>
          <p:nvPr/>
        </p:nvSpPr>
        <p:spPr>
          <a:xfrm>
            <a:off x="685800" y="1807029"/>
            <a:ext cx="11146971" cy="4801314"/>
          </a:xfrm>
          <a:prstGeom prst="rect">
            <a:avLst/>
          </a:prstGeom>
          <a:noFill/>
        </p:spPr>
        <p:txBody>
          <a:bodyPr wrap="square" rtlCol="0">
            <a:spAutoFit/>
          </a:bodyPr>
          <a:lstStyle/>
          <a:p>
            <a:r>
              <a:rPr lang="en-IN" b="1" u="sng" dirty="0">
                <a:solidFill>
                  <a:schemeClr val="tx1">
                    <a:lumMod val="75000"/>
                    <a:lumOff val="25000"/>
                  </a:schemeClr>
                </a:solidFill>
              </a:rPr>
              <a:t>“The Smartest AI Nutrition Assistant”</a:t>
            </a:r>
          </a:p>
          <a:p>
            <a:endParaRPr lang="en-IN" b="1" u="sng" dirty="0">
              <a:solidFill>
                <a:schemeClr val="tx1">
                  <a:lumMod val="75000"/>
                  <a:lumOff val="25000"/>
                </a:schemeClr>
              </a:solidFill>
            </a:endParaRPr>
          </a:p>
          <a:p>
            <a:pPr>
              <a:buNone/>
            </a:pPr>
            <a:r>
              <a:rPr lang="en-US" b="1" u="sng" dirty="0">
                <a:solidFill>
                  <a:schemeClr val="tx1">
                    <a:lumMod val="75000"/>
                    <a:lumOff val="25000"/>
                  </a:schemeClr>
                </a:solidFill>
              </a:rPr>
              <a:t>Overview</a:t>
            </a:r>
          </a:p>
          <a:p>
            <a:r>
              <a:rPr lang="en-US" dirty="0">
                <a:solidFill>
                  <a:schemeClr val="tx1">
                    <a:lumMod val="75000"/>
                    <a:lumOff val="25000"/>
                  </a:schemeClr>
                </a:solidFill>
              </a:rPr>
              <a:t>Our proposed solution is an AI-powered virtual nutrition assistant that uses IBM </a:t>
            </a:r>
            <a:r>
              <a:rPr lang="en-US" dirty="0" err="1">
                <a:solidFill>
                  <a:schemeClr val="tx1">
                    <a:lumMod val="75000"/>
                    <a:lumOff val="25000"/>
                  </a:schemeClr>
                </a:solidFill>
              </a:rPr>
              <a:t>Watsonx</a:t>
            </a:r>
            <a:r>
              <a:rPr lang="en-US" dirty="0">
                <a:solidFill>
                  <a:schemeClr val="tx1">
                    <a:lumMod val="75000"/>
                    <a:lumOff val="25000"/>
                  </a:schemeClr>
                </a:solidFill>
              </a:rPr>
              <a:t> and IBM Cloud Lite services to deliver personalized, adaptive, and multimodal nutritional guidance. The system leverages generative AI capabilities, voice and image processing, and contextual reasoning to help users meet their health goals with dynamic meal planning, food explanations, and real-time adaptability.</a:t>
            </a:r>
          </a:p>
          <a:p>
            <a:endParaRPr lang="en-US" dirty="0">
              <a:solidFill>
                <a:schemeClr val="tx1">
                  <a:lumMod val="75000"/>
                  <a:lumOff val="25000"/>
                </a:schemeClr>
              </a:solidFill>
            </a:endParaRPr>
          </a:p>
          <a:p>
            <a:r>
              <a:rPr lang="en-US" b="1" u="sng" dirty="0">
                <a:solidFill>
                  <a:schemeClr val="tx1">
                    <a:lumMod val="75000"/>
                    <a:lumOff val="25000"/>
                  </a:schemeClr>
                </a:solidFill>
              </a:rPr>
              <a:t>Key Features Implemented</a:t>
            </a:r>
          </a:p>
          <a:p>
            <a:endParaRPr lang="en-US" b="1" u="sng" dirty="0">
              <a:solidFill>
                <a:schemeClr val="tx1">
                  <a:lumMod val="75000"/>
                  <a:lumOff val="25000"/>
                </a:schemeClr>
              </a:solidFill>
            </a:endParaRPr>
          </a:p>
          <a:p>
            <a:r>
              <a:rPr lang="en-US" b="1" u="sng" dirty="0">
                <a:solidFill>
                  <a:schemeClr val="tx1">
                    <a:lumMod val="75000"/>
                    <a:lumOff val="25000"/>
                  </a:schemeClr>
                </a:solidFill>
              </a:rPr>
              <a:t>1. Multimodal Input Processing (Text, Voice, Image)</a:t>
            </a:r>
          </a:p>
          <a:p>
            <a:r>
              <a:rPr lang="en-US" b="1" dirty="0">
                <a:solidFill>
                  <a:schemeClr val="tx1">
                    <a:lumMod val="75000"/>
                    <a:lumOff val="25000"/>
                  </a:schemeClr>
                </a:solidFill>
              </a:rPr>
              <a:t>-Text Input</a:t>
            </a:r>
            <a:r>
              <a:rPr lang="en-US" dirty="0">
                <a:solidFill>
                  <a:schemeClr val="tx1">
                    <a:lumMod val="75000"/>
                    <a:lumOff val="25000"/>
                  </a:schemeClr>
                </a:solidFill>
              </a:rPr>
              <a:t>: Users can interact with the assistant via a natural chat interface.</a:t>
            </a:r>
          </a:p>
          <a:p>
            <a:r>
              <a:rPr lang="en-US" b="1" dirty="0">
                <a:solidFill>
                  <a:schemeClr val="tx1">
                    <a:lumMod val="75000"/>
                    <a:lumOff val="25000"/>
                  </a:schemeClr>
                </a:solidFill>
              </a:rPr>
              <a:t>-Voice Input</a:t>
            </a:r>
            <a:r>
              <a:rPr lang="en-US" dirty="0">
                <a:solidFill>
                  <a:schemeClr val="tx1">
                    <a:lumMod val="75000"/>
                    <a:lumOff val="25000"/>
                  </a:schemeClr>
                </a:solidFill>
              </a:rPr>
              <a:t>: Integrated voice-to-text API allows users to speak queries, making the assistant accessible to visually impaired or elderly users.</a:t>
            </a:r>
          </a:p>
          <a:p>
            <a:r>
              <a:rPr lang="en-US" b="1" dirty="0">
                <a:solidFill>
                  <a:schemeClr val="tx1">
                    <a:lumMod val="75000"/>
                    <a:lumOff val="25000"/>
                  </a:schemeClr>
                </a:solidFill>
              </a:rPr>
              <a:t>-Image Input</a:t>
            </a:r>
            <a:r>
              <a:rPr lang="en-US" dirty="0">
                <a:solidFill>
                  <a:schemeClr val="tx1">
                    <a:lumMod val="75000"/>
                    <a:lumOff val="25000"/>
                  </a:schemeClr>
                </a:solidFill>
              </a:rPr>
              <a:t>: Users can upload food plate images or grocery labels. The system uses OCR and image classification (IBM Watson Visual Recognition or custom CNN) to recognize food items.</a:t>
            </a:r>
          </a:p>
          <a:p>
            <a:endParaRPr lang="en-IN" dirty="0"/>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CBF69D-0EE9-77E6-F16E-5E3941D67E70}"/>
              </a:ext>
            </a:extLst>
          </p:cNvPr>
          <p:cNvSpPr txBox="1"/>
          <p:nvPr/>
        </p:nvSpPr>
        <p:spPr>
          <a:xfrm>
            <a:off x="500743" y="1012371"/>
            <a:ext cx="11342914" cy="5632311"/>
          </a:xfrm>
          <a:prstGeom prst="rect">
            <a:avLst/>
          </a:prstGeom>
          <a:noFill/>
        </p:spPr>
        <p:txBody>
          <a:bodyPr wrap="square" rtlCol="0">
            <a:spAutoFit/>
          </a:bodyPr>
          <a:lstStyle/>
          <a:p>
            <a:r>
              <a:rPr lang="en-US" b="1" u="sng" dirty="0"/>
              <a:t>2. Personalized Meal Plan Generation</a:t>
            </a:r>
          </a:p>
          <a:p>
            <a:r>
              <a:rPr lang="en-US" dirty="0"/>
              <a:t>Dynamically generated meal plans are tailored based on:</a:t>
            </a:r>
          </a:p>
          <a:p>
            <a:pPr lvl="1"/>
            <a:r>
              <a:rPr lang="en-US" dirty="0"/>
              <a:t>Health goals (e.g., weight loss, muscle gain, diabetes management)</a:t>
            </a:r>
          </a:p>
          <a:p>
            <a:pPr lvl="1"/>
            <a:r>
              <a:rPr lang="en-US" dirty="0"/>
              <a:t>Medical conditions (e.g., hypertension, lactose intolerance)</a:t>
            </a:r>
          </a:p>
          <a:p>
            <a:pPr lvl="1"/>
            <a:r>
              <a:rPr lang="en-US" dirty="0"/>
              <a:t>Food allergies and preferences (e.g., vegetarian, gluten-free)</a:t>
            </a:r>
          </a:p>
          <a:p>
            <a:pPr lvl="1"/>
            <a:r>
              <a:rPr lang="en-US" dirty="0"/>
              <a:t>Activity and fitness level</a:t>
            </a:r>
          </a:p>
          <a:p>
            <a:r>
              <a:rPr lang="en-US" dirty="0"/>
              <a:t>IBM Granite LLMs reason over structured and unstructured health inputs to build customized meal plans.</a:t>
            </a:r>
          </a:p>
          <a:p>
            <a:r>
              <a:rPr lang="en-US" b="1" u="sng" dirty="0"/>
              <a:t>3. Smart Food Swap and Recommendations</a:t>
            </a:r>
          </a:p>
          <a:p>
            <a:r>
              <a:rPr lang="en-US" dirty="0"/>
              <a:t>Suggests healthier alternatives using food databases (e.g., swapping white rice with quinoa).</a:t>
            </a:r>
          </a:p>
          <a:p>
            <a:r>
              <a:rPr lang="en-US" dirty="0"/>
              <a:t>Recognizes user cultural context, dietary preferences, and budget limitations.</a:t>
            </a:r>
          </a:p>
          <a:p>
            <a:r>
              <a:rPr lang="en-US" b="1" u="sng" dirty="0"/>
              <a:t>4. Contextual Nutritional Explanations</a:t>
            </a:r>
          </a:p>
          <a:p>
            <a:r>
              <a:rPr lang="en-US" dirty="0"/>
              <a:t>Each food item or swap includes why it is recommended:</a:t>
            </a:r>
          </a:p>
          <a:p>
            <a:pPr lvl="1"/>
            <a:r>
              <a:rPr lang="en-US" dirty="0"/>
              <a:t>“This food is high in Omega-3, which supports heart health.”</a:t>
            </a:r>
          </a:p>
          <a:p>
            <a:pPr lvl="1"/>
            <a:r>
              <a:rPr lang="en-US" dirty="0"/>
              <a:t>“Brown rice has a lower glycemic index than white rice, making it better for diabetics.”</a:t>
            </a:r>
          </a:p>
          <a:p>
            <a:r>
              <a:rPr lang="en-US" dirty="0"/>
              <a:t>Enhances user trust and learning.</a:t>
            </a:r>
          </a:p>
          <a:p>
            <a:r>
              <a:rPr lang="en-US" b="1" u="sng" dirty="0"/>
              <a:t>5. Feedback Loop and Adaptation</a:t>
            </a:r>
          </a:p>
          <a:p>
            <a:r>
              <a:rPr lang="en-US" dirty="0"/>
              <a:t>The assistant remembers feedback (e.g., “I don’t like oats”).</a:t>
            </a:r>
          </a:p>
          <a:p>
            <a:r>
              <a:rPr lang="en-US" dirty="0"/>
              <a:t>Uses adaptive reasoning (via </a:t>
            </a:r>
            <a:r>
              <a:rPr lang="en-US" dirty="0" err="1"/>
              <a:t>Watsonx</a:t>
            </a:r>
            <a:r>
              <a:rPr lang="en-US" dirty="0"/>
              <a:t> LLM) to refine suggestions over time.</a:t>
            </a:r>
          </a:p>
          <a:p>
            <a:r>
              <a:rPr lang="en-US" dirty="0"/>
              <a:t>Supports daily logs to track user mood, hunger levels, and compliance to the plan.</a:t>
            </a:r>
          </a:p>
          <a:p>
            <a:endParaRPr lang="en-IN" dirty="0"/>
          </a:p>
        </p:txBody>
      </p:sp>
    </p:spTree>
    <p:extLst>
      <p:ext uri="{BB962C8B-B14F-4D97-AF65-F5344CB8AC3E}">
        <p14:creationId xmlns:p14="http://schemas.microsoft.com/office/powerpoint/2010/main" val="565184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dirty="0">
                <a:solidFill>
                  <a:schemeClr val="accent1"/>
                </a:solidFill>
                <a:latin typeface="Arial"/>
                <a:ea typeface="+mj-lt"/>
                <a:cs typeface="Arial"/>
              </a:rPr>
              <a:t>System  Approach</a:t>
            </a:r>
            <a:endParaRPr lang="en-US" sz="4400" dirty="0">
              <a:solidFill>
                <a:schemeClr val="accent1"/>
              </a:solidFill>
              <a:latin typeface="Calibri Light"/>
              <a:cs typeface="Calibri Light"/>
            </a:endParaRPr>
          </a:p>
        </p:txBody>
      </p:sp>
      <p:sp>
        <p:nvSpPr>
          <p:cNvPr id="4" name="Rectangle 2">
            <a:extLst>
              <a:ext uri="{FF2B5EF4-FFF2-40B4-BE49-F238E27FC236}">
                <a16:creationId xmlns:a16="http://schemas.microsoft.com/office/drawing/2014/main" id="{E0FAF66C-5E88-6BB3-6304-33748F4ED0AB}"/>
              </a:ext>
            </a:extLst>
          </p:cNvPr>
          <p:cNvSpPr>
            <a:spLocks noGrp="1" noChangeArrowheads="1"/>
          </p:cNvSpPr>
          <p:nvPr>
            <p:ph idx="1"/>
          </p:nvPr>
        </p:nvSpPr>
        <p:spPr bwMode="auto">
          <a:xfrm>
            <a:off x="581192" y="1238031"/>
            <a:ext cx="1087034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Problem Identification</a:t>
            </a:r>
            <a:r>
              <a:rPr kumimoji="0" lang="en-US" altLang="en-US" sz="1800" b="0" i="0" u="none" strike="noStrike" cap="none" normalizeH="0" baseline="0" dirty="0">
                <a:ln>
                  <a:noFill/>
                </a:ln>
                <a:effectLst/>
                <a:latin typeface="Arial" panose="020B0604020202020204" pitchFamily="34" charset="0"/>
              </a:rPr>
              <a:t>: Lack of personalized and adaptive nutrition guidance in existing solutions.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Objective</a:t>
            </a:r>
            <a:r>
              <a:rPr kumimoji="0" lang="en-US" altLang="en-US" sz="1800" b="0" i="0" u="none" strike="noStrike" cap="none" normalizeH="0" baseline="0" dirty="0">
                <a:ln>
                  <a:noFill/>
                </a:ln>
                <a:effectLst/>
                <a:latin typeface="Arial" panose="020B0604020202020204" pitchFamily="34" charset="0"/>
              </a:rPr>
              <a:t>: Build an AI assistant that understands user input (text, voice, image), provides dynamic meal</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effectLst/>
                <a:latin typeface="Arial" panose="020B0604020202020204" pitchFamily="34" charset="0"/>
              </a:rPr>
              <a:t>plans, and explains food choices using IBM Cloud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System Analysis</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Understand user needs (health goals, preferences, allergies)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Define functional (meal planning, explanation) and non-functional (real-time, scalable) requirements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System Design</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Modules: Input Processing → AI Reasoning Engine → Meal Plan Generator → Feedback Loop</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Technologies: IBM </a:t>
            </a:r>
            <a:r>
              <a:rPr kumimoji="0" lang="en-US" altLang="en-US" sz="1800" b="0" i="0" u="none" strike="noStrike" cap="none" normalizeH="0" baseline="0" dirty="0" err="1">
                <a:ln>
                  <a:noFill/>
                </a:ln>
                <a:effectLst/>
                <a:latin typeface="Arial" panose="020B0604020202020204" pitchFamily="34" charset="0"/>
              </a:rPr>
              <a:t>Watsonx</a:t>
            </a:r>
            <a:r>
              <a:rPr kumimoji="0" lang="en-US" altLang="en-US" sz="1800" b="0" i="0" u="none" strike="noStrike" cap="none" normalizeH="0" baseline="0" dirty="0">
                <a:ln>
                  <a:noFill/>
                </a:ln>
                <a:effectLst/>
                <a:latin typeface="Arial" panose="020B0604020202020204" pitchFamily="34" charset="0"/>
              </a:rPr>
              <a:t>, Granite LLMs, </a:t>
            </a:r>
            <a:r>
              <a:rPr kumimoji="0" lang="en-US" altLang="en-US" sz="1800" b="0" i="0" u="none" strike="noStrike" cap="none" normalizeH="0" baseline="0" dirty="0" err="1">
                <a:ln>
                  <a:noFill/>
                </a:ln>
                <a:effectLst/>
                <a:latin typeface="Arial" panose="020B0604020202020204" pitchFamily="34" charset="0"/>
              </a:rPr>
              <a:t>Cloudant</a:t>
            </a:r>
            <a:r>
              <a:rPr kumimoji="0" lang="en-US" altLang="en-US" sz="1800" b="0" i="0" u="none" strike="noStrike" cap="none" normalizeH="0" baseline="0" dirty="0">
                <a:ln>
                  <a:noFill/>
                </a:ln>
                <a:effectLst/>
                <a:latin typeface="Arial" panose="020B0604020202020204" pitchFamily="34" charset="0"/>
              </a:rPr>
              <a:t> DB, Speech-to-Text, Visual Recognition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System Implementation</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Integrated multimodal input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Generated personalized meal plans using LLMs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Stored user data securely in the cloud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System Testing &amp; Evaluation</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Verified input processing, meal plan accuracy, user feedback adaptation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Ensured usability, scalability, and explainability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Algorithm</a:t>
            </a:r>
            <a:endParaRPr lang="en-US" dirty="0"/>
          </a:p>
        </p:txBody>
      </p:sp>
      <p:sp>
        <p:nvSpPr>
          <p:cNvPr id="8" name="Rectangle 3">
            <a:extLst>
              <a:ext uri="{FF2B5EF4-FFF2-40B4-BE49-F238E27FC236}">
                <a16:creationId xmlns:a16="http://schemas.microsoft.com/office/drawing/2014/main" id="{73C7DDDC-BACC-6EEA-79D9-3CFE537758C7}"/>
              </a:ext>
            </a:extLst>
          </p:cNvPr>
          <p:cNvSpPr>
            <a:spLocks noChangeArrowheads="1"/>
          </p:cNvSpPr>
          <p:nvPr/>
        </p:nvSpPr>
        <p:spPr bwMode="auto">
          <a:xfrm>
            <a:off x="581192" y="1232452"/>
            <a:ext cx="10860849"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1.Start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2.Login to IBM Cloud</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Go to https://cloud.ibm.com</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Sign in with IBM ID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3.Create New Project</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Navigate to Watsonx.ai</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Click on Projects → Create a Project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Name the project: </a:t>
            </a:r>
            <a:r>
              <a:rPr kumimoji="0" lang="en-US" altLang="en-US" b="0" i="0" u="none" strike="noStrike" cap="none" normalizeH="0" baseline="0" dirty="0">
                <a:ln>
                  <a:noFill/>
                </a:ln>
                <a:solidFill>
                  <a:schemeClr val="tx1">
                    <a:lumMod val="75000"/>
                    <a:lumOff val="25000"/>
                  </a:schemeClr>
                </a:solidFill>
                <a:effectLst/>
                <a:latin typeface="Arial Unicode MS"/>
              </a:rPr>
              <a:t>______________</a:t>
            </a:r>
            <a:endParaRPr kumimoji="0" lang="en-US" altLang="en-US" b="0" i="0" u="none" strike="noStrike" cap="none" normalizeH="0" baseline="0" dirty="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Choose Lite Plan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lumMod val="75000"/>
                    <a:lumOff val="25000"/>
                  </a:schemeClr>
                </a:solidFill>
                <a:effectLst/>
                <a:latin typeface="Arial" panose="020B0604020202020204" pitchFamily="34" charset="0"/>
              </a:rPr>
              <a:t>4.Set Up Services</a:t>
            </a:r>
            <a:endPar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Add Service: Watsonx.ai</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a:t>
            </a:r>
            <a:r>
              <a:rPr lang="en-US" altLang="en-US" dirty="0">
                <a:solidFill>
                  <a:schemeClr val="tx1">
                    <a:lumMod val="75000"/>
                    <a:lumOff val="25000"/>
                  </a:schemeClr>
                </a:solidFill>
                <a:latin typeface="Arial" panose="020B0604020202020204" pitchFamily="34" charset="0"/>
              </a:rPr>
              <a:t> </a:t>
            </a: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Choose Granite LLMs under Foundation Models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lumMod val="75000"/>
                    <a:lumOff val="25000"/>
                  </a:schemeClr>
                </a:solidFill>
                <a:effectLst/>
                <a:latin typeface="Arial" panose="020B0604020202020204" pitchFamily="34" charset="0"/>
              </a:rPr>
              <a:t>       Add Service: Object Storage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Select IBM Cloud Object Storage (Lite)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lumMod val="75000"/>
                    <a:lumOff val="25000"/>
                  </a:schemeClr>
                </a:solidFill>
                <a:effectLst/>
                <a:latin typeface="Arial" panose="020B0604020202020204" pitchFamily="34" charset="0"/>
              </a:rPr>
              <a:t>        Bind it to the project for storing image/voice/text logs</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5.Enter Prompt Lab</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Go to Prompt Lab inside Watsonx.ai Studio  </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Choose a Granite model (e.g., </a:t>
            </a:r>
            <a:r>
              <a:rPr lang="en-US" altLang="en-US" dirty="0">
                <a:solidFill>
                  <a:schemeClr val="tx1">
                    <a:lumMod val="75000"/>
                    <a:lumOff val="25000"/>
                  </a:schemeClr>
                </a:solidFill>
                <a:latin typeface="Arial Unicode MS"/>
              </a:rPr>
              <a:t>Granite-13b-instruct</a:t>
            </a:r>
            <a:r>
              <a:rPr lang="en-US" altLang="en-US" dirty="0">
                <a:solidFill>
                  <a:schemeClr val="tx1">
                    <a:lumMod val="75000"/>
                    <a:lumOff val="25000"/>
                  </a:schemeClr>
                </a:solidFill>
              </a:rPr>
              <a:t>)</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Name the Prompt Lab: </a:t>
            </a:r>
            <a:r>
              <a:rPr lang="en-US" altLang="en-US" dirty="0">
                <a:solidFill>
                  <a:schemeClr val="tx1">
                    <a:lumMod val="75000"/>
                    <a:lumOff val="25000"/>
                  </a:schemeClr>
                </a:solidFill>
                <a:latin typeface="Arial Unicode MS"/>
              </a:rPr>
              <a:t>Smart Nutrition Agent</a:t>
            </a:r>
            <a:endParaRPr lang="en-US" altLang="en-US" dirty="0">
              <a:solidFill>
                <a:schemeClr val="tx1">
                  <a:lumMod val="75000"/>
                  <a:lumOff val="25000"/>
                </a:schemeClr>
              </a:solidFill>
            </a:endParaRPr>
          </a:p>
        </p:txBody>
      </p:sp>
    </p:spTree>
    <p:extLst>
      <p:ext uri="{BB962C8B-B14F-4D97-AF65-F5344CB8AC3E}">
        <p14:creationId xmlns:p14="http://schemas.microsoft.com/office/powerpoint/2010/main" val="415450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C223E-7A9B-F722-7E1B-026971D1FCAF}"/>
              </a:ext>
            </a:extLst>
          </p:cNvPr>
          <p:cNvSpPr txBox="1"/>
          <p:nvPr/>
        </p:nvSpPr>
        <p:spPr>
          <a:xfrm>
            <a:off x="478971" y="925286"/>
            <a:ext cx="11288486" cy="5632311"/>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Select Input Mode: Prompt template</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6.Define Prompt Template</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Start building prompt like:</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“You are a nutrition expert. Based on user input, suggest a healthy, personalized meal plan...”</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Set variables for: age, gender, goals, preferences, allergies, current meals, etc.</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7.Handle User Input</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            Text Input</a:t>
            </a:r>
            <a:r>
              <a:rPr lang="en-US" altLang="en-US" dirty="0">
                <a:solidFill>
                  <a:schemeClr val="tx1">
                    <a:lumMod val="75000"/>
                    <a:lumOff val="25000"/>
                  </a:schemeClr>
                </a:solidFill>
                <a:latin typeface="Arial" panose="020B0604020202020204" pitchFamily="34" charset="0"/>
              </a:rPr>
              <a:t>:</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User enters text like: “I want a weight-loss plan, I’m vegetarian.”</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            Voice Input</a:t>
            </a:r>
            <a:r>
              <a:rPr lang="en-US" altLang="en-US" dirty="0">
                <a:solidFill>
                  <a:schemeClr val="tx1">
                    <a:lumMod val="75000"/>
                    <a:lumOff val="25000"/>
                  </a:schemeClr>
                </a:solidFill>
                <a:latin typeface="Arial" panose="020B0604020202020204" pitchFamily="34" charset="0"/>
              </a:rPr>
              <a:t>:</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 IBM Speech-to-Text (Lite) to convert speech into text</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            Image Input</a:t>
            </a:r>
            <a:r>
              <a:rPr lang="en-US" altLang="en-US" dirty="0">
                <a:solidFill>
                  <a:schemeClr val="tx1">
                    <a:lumMod val="75000"/>
                    <a:lumOff val="25000"/>
                  </a:schemeClr>
                </a:solidFill>
                <a:latin typeface="Arial" panose="020B0604020202020204" pitchFamily="34" charset="0"/>
              </a:rPr>
              <a:t>:</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 Watson Visual Recognition or a CNN model</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Extract food names or nutrition labels using OCR</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8.Process Input via Prompt Lab</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Pass extracted input (e.g., “Vegetarian, weight loss, Indian diet”) into the Granite prompt</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Granite LLM generates:</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Personalized meal plan</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Explanation for each item</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Smart food swaps</a:t>
            </a:r>
          </a:p>
          <a:p>
            <a:endParaRPr lang="en-IN" dirty="0"/>
          </a:p>
        </p:txBody>
      </p:sp>
    </p:spTree>
    <p:extLst>
      <p:ext uri="{BB962C8B-B14F-4D97-AF65-F5344CB8AC3E}">
        <p14:creationId xmlns:p14="http://schemas.microsoft.com/office/powerpoint/2010/main" val="355033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90AE7F-B6D0-0D41-1FA9-882099859A0C}"/>
              </a:ext>
            </a:extLst>
          </p:cNvPr>
          <p:cNvSpPr txBox="1"/>
          <p:nvPr/>
        </p:nvSpPr>
        <p:spPr>
          <a:xfrm>
            <a:off x="478971" y="968829"/>
            <a:ext cx="11310258" cy="5236028"/>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9.Display Output to User</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Render results in UI or CLI:</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Meal Plan (breakfast/lunch/dinner/snacks)</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Nutritional reasoning: “This is low in calories and high in fiber.”</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Image tags or voice transcript as reference</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10.Accept Feedback (Optional)</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User says: “I don’t like oats”</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Store feedback in </a:t>
            </a:r>
            <a:r>
              <a:rPr lang="en-US" altLang="en-US" dirty="0" err="1">
                <a:solidFill>
                  <a:schemeClr val="tx1">
                    <a:lumMod val="75000"/>
                    <a:lumOff val="25000"/>
                  </a:schemeClr>
                </a:solidFill>
                <a:latin typeface="Arial" panose="020B0604020202020204" pitchFamily="34" charset="0"/>
              </a:rPr>
              <a:t>Cloudant</a:t>
            </a:r>
            <a:r>
              <a:rPr lang="en-US" altLang="en-US" dirty="0">
                <a:solidFill>
                  <a:schemeClr val="tx1">
                    <a:lumMod val="75000"/>
                    <a:lumOff val="25000"/>
                  </a:schemeClr>
                </a:solidFill>
                <a:latin typeface="Arial" panose="020B0604020202020204" pitchFamily="34" charset="0"/>
              </a:rPr>
              <a:t> DB</a:t>
            </a: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Update user profile dynamically</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11.Store Session Data</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 Object Storage or </a:t>
            </a:r>
            <a:r>
              <a:rPr lang="en-US" altLang="en-US" dirty="0" err="1">
                <a:solidFill>
                  <a:schemeClr val="tx1">
                    <a:lumMod val="75000"/>
                    <a:lumOff val="25000"/>
                  </a:schemeClr>
                </a:solidFill>
                <a:latin typeface="Arial" panose="020B0604020202020204" pitchFamily="34" charset="0"/>
              </a:rPr>
              <a:t>Cloudant</a:t>
            </a:r>
            <a:r>
              <a:rPr lang="en-US" altLang="en-US" dirty="0">
                <a:solidFill>
                  <a:schemeClr val="tx1">
                    <a:lumMod val="75000"/>
                    <a:lumOff val="25000"/>
                  </a:schemeClr>
                </a:solidFill>
                <a:latin typeface="Arial" panose="020B0604020202020204" pitchFamily="34" charset="0"/>
              </a:rPr>
              <a:t> DB to store:</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Inputs (text/voice/image)</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Outputs (meal plan, reasoning)</a:t>
            </a:r>
          </a:p>
          <a:p>
            <a:pPr lvl="1"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User preferences</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12.Iterate if Needed</a:t>
            </a:r>
            <a:endParaRPr lang="en-US" altLang="en-US" dirty="0">
              <a:solidFill>
                <a:schemeClr val="tx1">
                  <a:lumMod val="75000"/>
                  <a:lumOff val="25000"/>
                </a:schemeClr>
              </a:solidFill>
              <a:latin typeface="Arial" panose="020B0604020202020204" pitchFamily="34" charset="0"/>
            </a:endParaRPr>
          </a:p>
          <a:p>
            <a:pPr lvl="0" eaLnBrk="0" fontAlgn="base" hangingPunct="0">
              <a:spcBef>
                <a:spcPct val="0"/>
              </a:spcBef>
              <a:spcAft>
                <a:spcPct val="0"/>
              </a:spcAft>
            </a:pPr>
            <a:r>
              <a:rPr lang="en-US" altLang="en-US" dirty="0">
                <a:solidFill>
                  <a:schemeClr val="tx1">
                    <a:lumMod val="75000"/>
                    <a:lumOff val="25000"/>
                  </a:schemeClr>
                </a:solidFill>
                <a:latin typeface="Arial" panose="020B0604020202020204" pitchFamily="34" charset="0"/>
              </a:rPr>
              <a:t>          Let user ask for revised plan or explain a specific food choice</a:t>
            </a:r>
          </a:p>
          <a:p>
            <a:pPr lvl="0" eaLnBrk="0" fontAlgn="base" hangingPunct="0">
              <a:spcBef>
                <a:spcPct val="0"/>
              </a:spcBef>
              <a:spcAft>
                <a:spcPct val="0"/>
              </a:spcAft>
            </a:pPr>
            <a:r>
              <a:rPr lang="en-US" altLang="en-US" b="1" dirty="0">
                <a:solidFill>
                  <a:schemeClr val="tx1">
                    <a:lumMod val="75000"/>
                    <a:lumOff val="25000"/>
                  </a:schemeClr>
                </a:solidFill>
                <a:latin typeface="Arial" panose="020B0604020202020204" pitchFamily="34" charset="0"/>
              </a:rPr>
              <a:t>13.End</a:t>
            </a:r>
            <a:endParaRPr lang="en-US" altLang="en-US" dirty="0">
              <a:solidFill>
                <a:schemeClr val="tx1">
                  <a:lumMod val="75000"/>
                  <a:lumOff val="25000"/>
                </a:schemeClr>
              </a:solidFill>
              <a:latin typeface="Arial" panose="020B0604020202020204" pitchFamily="34" charset="0"/>
            </a:endParaRPr>
          </a:p>
          <a:p>
            <a:endParaRPr lang="en-IN" dirty="0"/>
          </a:p>
        </p:txBody>
      </p:sp>
    </p:spTree>
    <p:extLst>
      <p:ext uri="{BB962C8B-B14F-4D97-AF65-F5344CB8AC3E}">
        <p14:creationId xmlns:p14="http://schemas.microsoft.com/office/powerpoint/2010/main" val="13844358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193</TotalTime>
  <Words>1893</Words>
  <Application>Microsoft Office PowerPoint</Application>
  <PresentationFormat>Widescreen</PresentationFormat>
  <Paragraphs>193</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Unicode MS</vt:lpstr>
      <vt:lpstr>Calibri</vt:lpstr>
      <vt:lpstr>Calibri Light</vt:lpstr>
      <vt:lpstr>Franklin Gothic Book</vt:lpstr>
      <vt:lpstr>Franklin Gothic Demi</vt:lpstr>
      <vt:lpstr>Wingdings 2</vt:lpstr>
      <vt:lpstr>DividendVTI</vt:lpstr>
      <vt:lpstr>PROJECT TITLE</vt:lpstr>
      <vt:lpstr>outline</vt:lpstr>
      <vt:lpstr>Problem Statement</vt:lpstr>
      <vt:lpstr>Proposed Solution</vt:lpstr>
      <vt:lpstr>PowerPoint Presentation</vt:lpstr>
      <vt:lpstr>System  Approach</vt:lpstr>
      <vt:lpstr>Algorithm</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WOW FACTOR</vt:lpstr>
      <vt:lpstr>References</vt:lpstr>
      <vt:lpstr>IBM Certifications</vt:lpstr>
      <vt:lpstr>IBM Certifications</vt:lpstr>
      <vt:lpstr>IBM Certifications</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Prasann Kumar</cp:lastModifiedBy>
  <cp:revision>25</cp:revision>
  <dcterms:created xsi:type="dcterms:W3CDTF">2021-05-26T16:50:10Z</dcterms:created>
  <dcterms:modified xsi:type="dcterms:W3CDTF">2025-08-02T12:38:48Z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